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ABE3"/>
    <a:srgbClr val="DDC83A"/>
    <a:srgbClr val="44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1176" y="-1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20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55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22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44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49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98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58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91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59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069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86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98A8E-1F42-4EE3-8FAC-3A50CB296FDD}" type="datetimeFigureOut">
              <a:rPr lang="en-GB" smtClean="0"/>
              <a:t>27/08/2020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E11BB-7F37-4115-8952-5E828E1854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84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5188" y="1730375"/>
            <a:ext cx="6381352" cy="612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8000"/>
              </a:lnSpc>
              <a:spcAft>
                <a:spcPts val="800"/>
              </a:spcAft>
            </a:pPr>
            <a:r>
              <a:rPr lang="en-GB" sz="1400" b="1" dirty="0">
                <a:solidFill>
                  <a:srgbClr val="443869"/>
                </a:solidFill>
                <a:latin typeface="Bariol Regular" panose="02000506040000020003" pitchFamily="50" charset="0"/>
              </a:rPr>
              <a:t>1 &amp; 3 Trem </a:t>
            </a:r>
            <a:r>
              <a:rPr lang="en-GB" sz="1400" b="1" dirty="0" err="1" smtClean="0">
                <a:solidFill>
                  <a:srgbClr val="443869"/>
                </a:solidFill>
                <a:latin typeface="Bariol Regular" panose="02000506040000020003" pitchFamily="50" charset="0"/>
              </a:rPr>
              <a:t>Rhaeadr</a:t>
            </a:r>
            <a:r>
              <a:rPr lang="en-GB" sz="1400" b="1" dirty="0" smtClean="0">
                <a:solidFill>
                  <a:srgbClr val="443869"/>
                </a:solidFill>
                <a:latin typeface="Bariol Regular" panose="02000506040000020003" pitchFamily="50" charset="0"/>
              </a:rPr>
              <a:t> </a:t>
            </a:r>
            <a:r>
              <a:rPr lang="en-GB" sz="1400" b="1" dirty="0" smtClean="0">
                <a:solidFill>
                  <a:srgbClr val="443869"/>
                </a:solidFill>
                <a:latin typeface="Bariol Regular" panose="02000506040000020003" pitchFamily="50" charset="0"/>
              </a:rPr>
              <a:t>a </a:t>
            </a:r>
            <a:r>
              <a:rPr lang="en-GB" sz="1400" b="1" dirty="0" smtClean="0">
                <a:solidFill>
                  <a:srgbClr val="443869"/>
                </a:solidFill>
                <a:latin typeface="Bariol Regular" panose="02000506040000020003" pitchFamily="50" charset="0"/>
              </a:rPr>
              <a:t>27</a:t>
            </a:r>
            <a:r>
              <a:rPr lang="en-GB" sz="1400" b="1" dirty="0">
                <a:solidFill>
                  <a:srgbClr val="443869"/>
                </a:solidFill>
                <a:latin typeface="Bariol Regular" panose="02000506040000020003" pitchFamily="50" charset="0"/>
              </a:rPr>
              <a:t>, 29, 31, 33 Maes </a:t>
            </a:r>
            <a:r>
              <a:rPr lang="en-GB" sz="1400" b="1" dirty="0" smtClean="0">
                <a:solidFill>
                  <a:srgbClr val="443869"/>
                </a:solidFill>
                <a:latin typeface="Bariol Regular" panose="02000506040000020003" pitchFamily="50" charset="0"/>
              </a:rPr>
              <a:t>Cwyfan</a:t>
            </a:r>
          </a:p>
          <a:p>
            <a:pPr algn="just">
              <a:lnSpc>
                <a:spcPct val="108000"/>
              </a:lnSpc>
              <a:spcAft>
                <a:spcPts val="800"/>
              </a:spcAft>
            </a:pPr>
            <a:r>
              <a:rPr lang="en-GB" sz="1100" dirty="0" smtClean="0">
                <a:latin typeface="Century Gothic" panose="020B0502020202020204" pitchFamily="34" charset="0"/>
              </a:rPr>
              <a:t>Mae </a:t>
            </a:r>
            <a:r>
              <a:rPr lang="en-GB" sz="1100" dirty="0" err="1">
                <a:latin typeface="Century Gothic" panose="020B0502020202020204" pitchFamily="34" charset="0"/>
              </a:rPr>
              <a:t>ein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cartrefi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Nhrem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Rhaeadr</a:t>
            </a:r>
            <a:r>
              <a:rPr lang="en-GB" sz="1100" dirty="0">
                <a:latin typeface="Century Gothic" panose="020B0502020202020204" pitchFamily="34" charset="0"/>
              </a:rPr>
              <a:t> a </a:t>
            </a:r>
            <a:r>
              <a:rPr lang="en-GB" sz="1100" dirty="0" err="1">
                <a:latin typeface="Century Gothic" panose="020B0502020202020204" pitchFamily="34" charset="0"/>
              </a:rPr>
              <a:t>Maes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Cwyfan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Dyserth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wedi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hadeiladu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ddatblygiad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newydd</a:t>
            </a:r>
            <a:r>
              <a:rPr lang="en-GB" sz="1100" dirty="0">
                <a:latin typeface="Century Gothic" panose="020B0502020202020204" pitchFamily="34" charset="0"/>
              </a:rPr>
              <a:t>. </a:t>
            </a:r>
            <a:r>
              <a:rPr lang="en-GB" sz="1100" dirty="0" err="1">
                <a:latin typeface="Century Gothic" panose="020B0502020202020204" pitchFamily="34" charset="0"/>
              </a:rPr>
              <a:t>Mae'r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datblygwr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wedi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cyflwyno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rhai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cyfyngiadau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ychwanegol</a:t>
            </a:r>
            <a:r>
              <a:rPr lang="en-GB" sz="1100" dirty="0">
                <a:latin typeface="Century Gothic" panose="020B0502020202020204" pitchFamily="34" charset="0"/>
              </a:rPr>
              <a:t> i </a:t>
            </a:r>
            <a:r>
              <a:rPr lang="en-GB" sz="1100" dirty="0" err="1">
                <a:latin typeface="Century Gothic" panose="020B0502020202020204" pitchFamily="34" charset="0"/>
              </a:rPr>
              <a:t>gynnal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ymddangosiad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108000"/>
              </a:lnSpc>
              <a:spcAft>
                <a:spcPts val="800"/>
              </a:spcAft>
            </a:pPr>
            <a:r>
              <a:rPr lang="en-GB" sz="1100" dirty="0" err="1">
                <a:latin typeface="Century Gothic" panose="020B0502020202020204" pitchFamily="34" charset="0"/>
              </a:rPr>
              <a:t>Gweler</a:t>
            </a:r>
            <a:r>
              <a:rPr lang="en-GB" sz="1100" dirty="0">
                <a:latin typeface="Century Gothic" panose="020B0502020202020204" pitchFamily="34" charset="0"/>
              </a:rPr>
              <a:t> y </a:t>
            </a:r>
            <a:r>
              <a:rPr lang="en-GB" sz="1100" dirty="0" err="1">
                <a:latin typeface="Century Gothic" panose="020B0502020202020204" pitchFamily="34" charset="0"/>
              </a:rPr>
              <a:t>rhestr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isod</a:t>
            </a:r>
            <a:r>
              <a:rPr lang="en-GB" sz="1100" dirty="0">
                <a:latin typeface="Century Gothic" panose="020B0502020202020204" pitchFamily="34" charset="0"/>
              </a:rPr>
              <a:t> am y </a:t>
            </a:r>
            <a:r>
              <a:rPr lang="en-GB" sz="1100" dirty="0" err="1">
                <a:latin typeface="Century Gothic" panose="020B0502020202020204" pitchFamily="34" charset="0"/>
              </a:rPr>
              <a:t>prif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gyfyngiadau</a:t>
            </a:r>
            <a:r>
              <a:rPr lang="en-GB" sz="1100" dirty="0">
                <a:latin typeface="Century Gothic" panose="020B0502020202020204" pitchFamily="34" charset="0"/>
              </a:rPr>
              <a:t>, a </a:t>
            </a:r>
            <a:r>
              <a:rPr lang="en-GB" sz="1100" dirty="0" err="1">
                <a:latin typeface="Century Gothic" panose="020B0502020202020204" pitchFamily="34" charset="0"/>
              </a:rPr>
              <a:t>fydd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ychwanegol</a:t>
            </a:r>
            <a:r>
              <a:rPr lang="en-GB" sz="1100" dirty="0">
                <a:latin typeface="Century Gothic" panose="020B0502020202020204" pitchFamily="34" charset="0"/>
              </a:rPr>
              <a:t> i </a:t>
            </a:r>
            <a:r>
              <a:rPr lang="en-GB" sz="1100" dirty="0" err="1">
                <a:latin typeface="Century Gothic" panose="020B0502020202020204" pitchFamily="34" charset="0"/>
              </a:rPr>
              <a:t>delerau</a:t>
            </a:r>
            <a:r>
              <a:rPr lang="en-GB" sz="1100" dirty="0">
                <a:latin typeface="Century Gothic" panose="020B0502020202020204" pitchFamily="34" charset="0"/>
              </a:rPr>
              <a:t> ac </a:t>
            </a:r>
            <a:r>
              <a:rPr lang="en-GB" sz="1100" dirty="0" err="1">
                <a:latin typeface="Century Gothic" panose="020B0502020202020204" pitchFamily="34" charset="0"/>
              </a:rPr>
              <a:t>amodau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eich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cytundeb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tenantiaeth</a:t>
            </a:r>
            <a:r>
              <a:rPr lang="en-GB" sz="1100" dirty="0">
                <a:latin typeface="Century Gothic" panose="020B0502020202020204" pitchFamily="34" charset="0"/>
              </a:rPr>
              <a:t>. 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codi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strwythurau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ran o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gan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gynnwys</a:t>
            </a:r>
            <a:r>
              <a:rPr lang="en-GB" sz="1100" dirty="0">
                <a:latin typeface="Century Gothic" panose="020B0502020202020204" pitchFamily="34" charset="0"/>
              </a:rPr>
              <a:t> y </a:t>
            </a:r>
            <a:r>
              <a:rPr lang="en-GB" sz="1100" dirty="0" err="1">
                <a:latin typeface="Century Gothic" panose="020B0502020202020204" pitchFamily="34" charset="0"/>
              </a:rPr>
              <a:t>gofodau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parcio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codi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gatiau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ychwanegol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pyst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gatiau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ffensys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sgriniau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waliau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chloddiau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defnyddio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gyfer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fath</a:t>
            </a:r>
            <a:r>
              <a:rPr lang="en-GB" sz="1100" dirty="0">
                <a:latin typeface="Century Gothic" panose="020B0502020202020204" pitchFamily="34" charset="0"/>
              </a:rPr>
              <a:t> o </a:t>
            </a:r>
            <a:r>
              <a:rPr lang="en-GB" sz="1100" dirty="0" err="1">
                <a:latin typeface="Century Gothic" panose="020B0502020202020204" pitchFamily="34" charset="0"/>
              </a:rPr>
              <a:t>waith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busnes</a:t>
            </a:r>
            <a:r>
              <a:rPr lang="en-GB" sz="1100" dirty="0">
                <a:latin typeface="Century Gothic" panose="020B0502020202020204" pitchFamily="34" charset="0"/>
              </a:rPr>
              <a:t> (</a:t>
            </a:r>
            <a:r>
              <a:rPr lang="en-GB" sz="1100" dirty="0" err="1">
                <a:latin typeface="Century Gothic" panose="020B0502020202020204" pitchFamily="34" charset="0"/>
              </a:rPr>
              <a:t>gan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gynnwys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cynnal</a:t>
            </a:r>
            <a:r>
              <a:rPr lang="en-GB" sz="1100" dirty="0">
                <a:latin typeface="Century Gothic" panose="020B0502020202020204" pitchFamily="34" charset="0"/>
              </a:rPr>
              <a:t> a </a:t>
            </a:r>
            <a:r>
              <a:rPr lang="en-GB" sz="1100" dirty="0" err="1">
                <a:latin typeface="Century Gothic" panose="020B0502020202020204" pitchFamily="34" charset="0"/>
              </a:rPr>
              <a:t>chadw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cerbydau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sail </a:t>
            </a:r>
            <a:r>
              <a:rPr lang="en-GB" sz="1100" dirty="0" err="1">
                <a:latin typeface="Century Gothic" panose="020B0502020202020204" pitchFamily="34" charset="0"/>
              </a:rPr>
              <a:t>fasnachol</a:t>
            </a:r>
            <a:r>
              <a:rPr lang="en-GB" sz="1100" dirty="0">
                <a:latin typeface="Century Gothic" panose="020B0502020202020204" pitchFamily="34" charset="0"/>
              </a:rPr>
              <a:t>)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wahân</a:t>
            </a:r>
            <a:r>
              <a:rPr lang="en-GB" sz="1100" dirty="0">
                <a:latin typeface="Century Gothic" panose="020B0502020202020204" pitchFamily="34" charset="0"/>
              </a:rPr>
              <a:t> i </a:t>
            </a:r>
            <a:r>
              <a:rPr lang="en-GB" sz="1100" dirty="0" err="1">
                <a:latin typeface="Century Gothic" panose="020B0502020202020204" pitchFamily="34" charset="0"/>
              </a:rPr>
              <a:t>waith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swyddfa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yn</a:t>
            </a:r>
            <a:r>
              <a:rPr lang="en-GB" sz="1100" dirty="0">
                <a:latin typeface="Century Gothic" panose="020B0502020202020204" pitchFamily="34" charset="0"/>
              </a:rPr>
              <a:t> y </a:t>
            </a:r>
            <a:r>
              <a:rPr lang="en-GB" sz="1100" dirty="0" err="1">
                <a:latin typeface="Century Gothic" panose="020B0502020202020204" pitchFamily="34" charset="0"/>
              </a:rPr>
              <a:t>cartref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parcio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gychod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carafanau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ôl-gerbydau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cherbydau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nwyddau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trwm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sy’n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fwy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</a:t>
            </a:r>
            <a:r>
              <a:rPr lang="en-GB" sz="1100" dirty="0">
                <a:latin typeface="Century Gothic" panose="020B0502020202020204" pitchFamily="34" charset="0"/>
              </a:rPr>
              <a:t> 1000kg o ran </a:t>
            </a:r>
            <a:r>
              <a:rPr lang="en-GB" sz="1100" dirty="0" err="1">
                <a:latin typeface="Century Gothic" panose="020B0502020202020204" pitchFamily="34" charset="0"/>
              </a:rPr>
              <a:t>pwysau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wrth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ddylai'r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planhigion</a:t>
            </a:r>
            <a:r>
              <a:rPr lang="en-GB" sz="1100" dirty="0">
                <a:latin typeface="Century Gothic" panose="020B0502020202020204" pitchFamily="34" charset="0"/>
              </a:rPr>
              <a:t> a </a:t>
            </a:r>
            <a:r>
              <a:rPr lang="en-GB" sz="1100" dirty="0" err="1">
                <a:latin typeface="Century Gothic" panose="020B0502020202020204" pitchFamily="34" charset="0"/>
              </a:rPr>
              <a:t>ddarperir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gael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tynnu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na'u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difrodi</a:t>
            </a:r>
            <a:r>
              <a:rPr lang="en-GB" sz="1100" dirty="0">
                <a:latin typeface="Century Gothic" panose="020B0502020202020204" pitchFamily="34" charset="0"/>
              </a:rPr>
              <a:t> ac </a:t>
            </a:r>
            <a:r>
              <a:rPr lang="en-GB" sz="1100" dirty="0" err="1">
                <a:latin typeface="Century Gothic" panose="020B0502020202020204" pitchFamily="34" charset="0"/>
              </a:rPr>
              <a:t>eithrio</a:t>
            </a:r>
            <a:r>
              <a:rPr lang="en-GB" sz="1100" dirty="0">
                <a:latin typeface="Century Gothic" panose="020B0502020202020204" pitchFamily="34" charset="0"/>
              </a:rPr>
              <a:t> am </a:t>
            </a:r>
            <a:r>
              <a:rPr lang="en-GB" sz="1100" dirty="0" err="1">
                <a:latin typeface="Century Gothic" panose="020B0502020202020204" pitchFamily="34" charset="0"/>
              </a:rPr>
              <a:t>resymau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cynnal</a:t>
            </a:r>
            <a:r>
              <a:rPr lang="en-GB" sz="1100" dirty="0">
                <a:latin typeface="Century Gothic" panose="020B0502020202020204" pitchFamily="34" charset="0"/>
              </a:rPr>
              <a:t> a </a:t>
            </a:r>
            <a:r>
              <a:rPr lang="en-GB" sz="1100" dirty="0" err="1">
                <a:latin typeface="Century Gothic" panose="020B0502020202020204" pitchFamily="34" charset="0"/>
              </a:rPr>
              <a:t>chadw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 err="1">
                <a:latin typeface="Century Gothic" panose="020B0502020202020204" pitchFamily="34" charset="0"/>
              </a:rPr>
              <a:t>Gellir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cadw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nifer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resymol</a:t>
            </a:r>
            <a:r>
              <a:rPr lang="en-GB" sz="1100" dirty="0">
                <a:latin typeface="Century Gothic" panose="020B0502020202020204" pitchFamily="34" charset="0"/>
              </a:rPr>
              <a:t> o </a:t>
            </a:r>
            <a:r>
              <a:rPr lang="en-GB" sz="1100" dirty="0" err="1">
                <a:latin typeface="Century Gothic" panose="020B0502020202020204" pitchFamily="34" charset="0"/>
              </a:rPr>
              <a:t>anifeiliaid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anwes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cyn</a:t>
            </a:r>
            <a:r>
              <a:rPr lang="en-GB" sz="1100" dirty="0">
                <a:latin typeface="Century Gothic" panose="020B0502020202020204" pitchFamily="34" charset="0"/>
              </a:rPr>
              <a:t> belled </a:t>
            </a:r>
            <a:r>
              <a:rPr lang="en-GB" sz="1100" dirty="0" err="1">
                <a:latin typeface="Century Gothic" panose="020B0502020202020204" pitchFamily="34" charset="0"/>
              </a:rPr>
              <a:t>nad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ydynt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achosi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niwsans</a:t>
            </a:r>
            <a:r>
              <a:rPr lang="en-GB" sz="1100" dirty="0">
                <a:latin typeface="Century Gothic" panose="020B0502020202020204" pitchFamily="34" charset="0"/>
              </a:rPr>
              <a:t> i </a:t>
            </a:r>
            <a:r>
              <a:rPr lang="en-GB" sz="1100" dirty="0" err="1">
                <a:latin typeface="Century Gothic" panose="020B0502020202020204" pitchFamily="34" charset="0"/>
              </a:rPr>
              <a:t>breswylwyr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eraill</a:t>
            </a:r>
            <a:r>
              <a:rPr lang="en-GB" sz="1100" dirty="0">
                <a:latin typeface="Century Gothic" panose="020B0502020202020204" pitchFamily="34" charset="0"/>
              </a:rPr>
              <a:t>, ac </a:t>
            </a:r>
            <a:r>
              <a:rPr lang="en-GB" sz="1100" dirty="0" err="1">
                <a:latin typeface="Century Gothic" panose="020B0502020202020204" pitchFamily="34" charset="0"/>
              </a:rPr>
              <a:t>ni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chaniateir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bridio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masnachol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gosod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unrhyw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ddysglau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lloeren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nac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erialau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ychwanegol</a:t>
            </a:r>
            <a:r>
              <a:rPr lang="en-GB" sz="1100" dirty="0">
                <a:latin typeface="Century Gothic" panose="020B0502020202020204" pitchFamily="34" charset="0"/>
              </a:rPr>
              <a:t> i </a:t>
            </a:r>
            <a:r>
              <a:rPr lang="en-GB" sz="1100" dirty="0" err="1">
                <a:latin typeface="Century Gothic" panose="020B0502020202020204" pitchFamily="34" charset="0"/>
              </a:rPr>
              <a:t>ddrychiadau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blaen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marL="171450" indent="-171450" algn="just">
              <a:lnSpc>
                <a:spcPct val="108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Ni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gosod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dillad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i'w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sychu</a:t>
            </a:r>
            <a:r>
              <a:rPr lang="en-GB" sz="1100" dirty="0">
                <a:latin typeface="Century Gothic" panose="020B0502020202020204" pitchFamily="34" charset="0"/>
              </a:rPr>
              <a:t> o </a:t>
            </a:r>
            <a:r>
              <a:rPr lang="en-GB" sz="1100" dirty="0" err="1">
                <a:latin typeface="Century Gothic" panose="020B0502020202020204" pitchFamily="34" charset="0"/>
              </a:rPr>
              <a:t>flaen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yr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eiddo</a:t>
            </a:r>
            <a:r>
              <a:rPr lang="en-GB" sz="1100" dirty="0">
                <a:latin typeface="Century Gothic" panose="020B0502020202020204" pitchFamily="34" charset="0"/>
              </a:rPr>
              <a:t>, ac </a:t>
            </a:r>
            <a:r>
              <a:rPr lang="en-GB" sz="1100" dirty="0" err="1">
                <a:latin typeface="Century Gothic" panose="020B0502020202020204" pitchFamily="34" charset="0"/>
              </a:rPr>
              <a:t>ni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ddylid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storio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nwyddau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na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biniau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gwastraff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mewn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lleoliadau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sydd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i'w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gweld</a:t>
            </a:r>
            <a:r>
              <a:rPr lang="en-GB" sz="1100" dirty="0">
                <a:latin typeface="Century Gothic" panose="020B0502020202020204" pitchFamily="34" charset="0"/>
              </a:rPr>
              <a:t> o </a:t>
            </a:r>
            <a:r>
              <a:rPr lang="en-GB" sz="1100" dirty="0" err="1">
                <a:latin typeface="Century Gothic" panose="020B0502020202020204" pitchFamily="34" charset="0"/>
              </a:rPr>
              <a:t>rannau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eraill</a:t>
            </a:r>
            <a:r>
              <a:rPr lang="en-GB" sz="1100" dirty="0">
                <a:latin typeface="Century Gothic" panose="020B0502020202020204" pitchFamily="34" charset="0"/>
              </a:rPr>
              <a:t> y </a:t>
            </a:r>
            <a:r>
              <a:rPr lang="en-GB" sz="1100" dirty="0" err="1">
                <a:latin typeface="Century Gothic" panose="020B0502020202020204" pitchFamily="34" charset="0"/>
              </a:rPr>
              <a:t>datblygiad</a:t>
            </a:r>
            <a:r>
              <a:rPr lang="en-GB" sz="1100" dirty="0">
                <a:latin typeface="Century Gothic" panose="020B0502020202020204" pitchFamily="34" charset="0"/>
              </a:rPr>
              <a:t> ac </a:t>
            </a:r>
            <a:r>
              <a:rPr lang="en-GB" sz="1100" dirty="0" err="1">
                <a:latin typeface="Century Gothic" panose="020B0502020202020204" pitchFamily="34" charset="0"/>
              </a:rPr>
              <a:t>eithrio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ar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ddiwrnod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casglu</a:t>
            </a:r>
            <a:r>
              <a:rPr lang="en-GB" sz="1100" dirty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108000"/>
              </a:lnSpc>
              <a:spcAft>
                <a:spcPts val="800"/>
              </a:spcAft>
            </a:pPr>
            <a:r>
              <a:rPr lang="en-GB" sz="1100" dirty="0">
                <a:latin typeface="Century Gothic" panose="020B0502020202020204" pitchFamily="34" charset="0"/>
              </a:rPr>
              <a:t>I </a:t>
            </a:r>
            <a:r>
              <a:rPr lang="en-GB" sz="1100" dirty="0" err="1">
                <a:latin typeface="Century Gothic" panose="020B0502020202020204" pitchFamily="34" charset="0"/>
              </a:rPr>
              <a:t>gael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rhagor</a:t>
            </a:r>
            <a:r>
              <a:rPr lang="en-GB" sz="1100" dirty="0">
                <a:latin typeface="Century Gothic" panose="020B0502020202020204" pitchFamily="34" charset="0"/>
              </a:rPr>
              <a:t> o </a:t>
            </a:r>
            <a:r>
              <a:rPr lang="en-GB" sz="1100" dirty="0" err="1">
                <a:latin typeface="Century Gothic" panose="020B0502020202020204" pitchFamily="34" charset="0"/>
              </a:rPr>
              <a:t>wybodaeth</a:t>
            </a:r>
            <a:r>
              <a:rPr lang="en-GB" sz="1100" dirty="0">
                <a:latin typeface="Century Gothic" panose="020B0502020202020204" pitchFamily="34" charset="0"/>
              </a:rPr>
              <a:t> am y </a:t>
            </a:r>
            <a:r>
              <a:rPr lang="en-GB" sz="1100" dirty="0" err="1">
                <a:latin typeface="Century Gothic" panose="020B0502020202020204" pitchFamily="34" charset="0"/>
              </a:rPr>
              <a:t>cyfyngiadau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hyn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a’n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>
                <a:latin typeface="Century Gothic" panose="020B0502020202020204" pitchFamily="34" charset="0"/>
              </a:rPr>
              <a:t>telerau</a:t>
            </a:r>
            <a:r>
              <a:rPr lang="en-GB" sz="1100" dirty="0">
                <a:latin typeface="Century Gothic" panose="020B0502020202020204" pitchFamily="34" charset="0"/>
              </a:rPr>
              <a:t> ac </a:t>
            </a:r>
            <a:r>
              <a:rPr lang="en-GB" sz="1100" dirty="0" err="1">
                <a:latin typeface="Century Gothic" panose="020B0502020202020204" pitchFamily="34" charset="0"/>
              </a:rPr>
              <a:t>amodau</a:t>
            </a:r>
            <a:r>
              <a:rPr lang="en-GB" sz="1100" dirty="0">
                <a:latin typeface="Century Gothic" panose="020B0502020202020204" pitchFamily="34" charset="0"/>
              </a:rPr>
              <a:t>, </a:t>
            </a:r>
            <a:r>
              <a:rPr lang="en-GB" sz="1100" dirty="0" err="1">
                <a:latin typeface="Century Gothic" panose="020B0502020202020204" pitchFamily="34" charset="0"/>
              </a:rPr>
              <a:t>cysylltwch</a:t>
            </a:r>
            <a:r>
              <a:rPr lang="en-GB" sz="1100" dirty="0">
                <a:latin typeface="Century Gothic" panose="020B0502020202020204" pitchFamily="34" charset="0"/>
              </a:rPr>
              <a:t> â </a:t>
            </a:r>
            <a:r>
              <a:rPr lang="en-GB" sz="1100" dirty="0" err="1">
                <a:latin typeface="Century Gothic" panose="020B0502020202020204" pitchFamily="34" charset="0"/>
              </a:rPr>
              <a:t>ni</a:t>
            </a:r>
            <a:r>
              <a:rPr lang="en-GB" sz="1100" dirty="0">
                <a:latin typeface="Century Gothic" panose="020B0502020202020204" pitchFamily="34" charset="0"/>
              </a:rPr>
              <a:t> </a:t>
            </a:r>
            <a:r>
              <a:rPr lang="en-GB" sz="1100" dirty="0" err="1" smtClean="0">
                <a:latin typeface="Century Gothic" panose="020B0502020202020204" pitchFamily="34" charset="0"/>
              </a:rPr>
              <a:t>ar</a:t>
            </a:r>
            <a:r>
              <a:rPr lang="en-GB" sz="1100" dirty="0" smtClean="0">
                <a:latin typeface="Century Gothic" panose="020B0502020202020204" pitchFamily="34" charset="0"/>
              </a:rPr>
              <a:t> 01824 706000 </a:t>
            </a:r>
            <a:r>
              <a:rPr lang="en-GB" sz="1100" dirty="0" err="1" smtClean="0">
                <a:latin typeface="Century Gothic" panose="020B0502020202020204" pitchFamily="34" charset="0"/>
              </a:rPr>
              <a:t>neu</a:t>
            </a:r>
            <a:r>
              <a:rPr lang="en-GB" sz="1100" dirty="0" smtClean="0">
                <a:latin typeface="Century Gothic" panose="020B0502020202020204" pitchFamily="34" charset="0"/>
              </a:rPr>
              <a:t> e-</a:t>
            </a:r>
            <a:r>
              <a:rPr lang="en-GB" sz="1100" dirty="0" err="1" smtClean="0">
                <a:latin typeface="Century Gothic" panose="020B0502020202020204" pitchFamily="34" charset="0"/>
              </a:rPr>
              <a:t>bostiwch</a:t>
            </a:r>
            <a:r>
              <a:rPr lang="en-GB" sz="1100" dirty="0" smtClean="0">
                <a:latin typeface="Century Gothic" panose="020B0502020202020204" pitchFamily="34" charset="0"/>
              </a:rPr>
              <a:t> tai@sirddinbych.gov.uk.</a:t>
            </a:r>
            <a:endParaRPr lang="en-GB" sz="1100" dirty="0">
              <a:latin typeface="Century Gothic" panose="020B0502020202020204" pitchFamily="34" charset="0"/>
            </a:endParaRPr>
          </a:p>
          <a:p>
            <a:pPr algn="just">
              <a:lnSpc>
                <a:spcPct val="108000"/>
              </a:lnSpc>
              <a:spcAft>
                <a:spcPts val="800"/>
              </a:spcAft>
            </a:pPr>
            <a:r>
              <a:rPr lang="en-GB" sz="1100" dirty="0" smtClean="0">
                <a:latin typeface="Century Gothic" panose="020B0502020202020204" pitchFamily="34" charset="0"/>
              </a:rPr>
              <a:t>.</a:t>
            </a:r>
            <a:endParaRPr lang="en-GB" sz="1100" dirty="0" smtClean="0"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858000" cy="1549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5188" y="859809"/>
            <a:ext cx="2654490" cy="498143"/>
          </a:xfrm>
          <a:prstGeom prst="rect">
            <a:avLst/>
          </a:prstGeom>
          <a:solidFill>
            <a:srgbClr val="29ABE3"/>
          </a:solidFill>
          <a:ln>
            <a:solidFill>
              <a:srgbClr val="29A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581275" y="180975"/>
            <a:ext cx="1647825" cy="593725"/>
          </a:xfrm>
          <a:prstGeom prst="rect">
            <a:avLst/>
          </a:prstGeom>
          <a:solidFill>
            <a:srgbClr val="29ABE3"/>
          </a:solidFill>
          <a:ln>
            <a:solidFill>
              <a:srgbClr val="29A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767" y="39135"/>
            <a:ext cx="327537" cy="3383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807325" y="368388"/>
            <a:ext cx="163387" cy="1682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5368" y="405573"/>
            <a:ext cx="360902" cy="343757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0" y="9331632"/>
            <a:ext cx="6858000" cy="592257"/>
            <a:chOff x="0" y="9331632"/>
            <a:chExt cx="6858000" cy="59225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0" y="9331632"/>
              <a:ext cx="6858000" cy="592257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3429000" y="9348935"/>
              <a:ext cx="1694695" cy="5463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900" dirty="0" smtClean="0">
                  <a:solidFill>
                    <a:schemeClr val="bg1"/>
                  </a:solidFill>
                  <a:latin typeface="Bariol Regular" panose="02000506040000020003" pitchFamily="50" charset="0"/>
                </a:rPr>
                <a:t>Tai Sir Ddinbych</a:t>
              </a:r>
            </a:p>
            <a:p>
              <a:pPr algn="r">
                <a:spcAft>
                  <a:spcPts val="300"/>
                </a:spcAft>
              </a:pPr>
              <a:r>
                <a:rPr lang="en-GB" sz="900" dirty="0" smtClean="0">
                  <a:solidFill>
                    <a:schemeClr val="bg1"/>
                  </a:solidFill>
                  <a:latin typeface="Bariol Regular" panose="02000506040000020003" pitchFamily="50" charset="0"/>
                </a:rPr>
                <a:t>Blwch PO 62, Rhuthun, LL15 9AZ</a:t>
              </a:r>
            </a:p>
            <a:p>
              <a:pPr algn="r">
                <a:spcAft>
                  <a:spcPts val="300"/>
                </a:spcAft>
              </a:pPr>
              <a:r>
                <a:rPr lang="en-GB" sz="900" dirty="0" smtClean="0">
                  <a:solidFill>
                    <a:srgbClr val="DDC83A"/>
                  </a:solidFill>
                  <a:latin typeface="Bariol Regular" panose="02000506040000020003" pitchFamily="50" charset="0"/>
                </a:rPr>
                <a:t>www.taisriddinbych.co.uk</a:t>
              </a:r>
              <a:endParaRPr lang="en-GB" sz="900" dirty="0">
                <a:solidFill>
                  <a:srgbClr val="DDC83A"/>
                </a:solidFill>
                <a:latin typeface="Bariol Regular" panose="02000506040000020003" pitchFamily="50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123695" y="9357813"/>
              <a:ext cx="1616148" cy="546303"/>
            </a:xfrm>
            <a:prstGeom prst="rect">
              <a:avLst/>
            </a:prstGeom>
            <a:solidFill>
              <a:srgbClr val="29ABE3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GB" sz="900" dirty="0" smtClean="0">
                  <a:solidFill>
                    <a:schemeClr val="bg1"/>
                  </a:solidFill>
                  <a:latin typeface="Bariol Regular" panose="02000506040000020003" pitchFamily="50" charset="0"/>
                </a:rPr>
                <a:t>Denbighshire Housing</a:t>
              </a:r>
            </a:p>
            <a:p>
              <a:pPr algn="r">
                <a:spcAft>
                  <a:spcPts val="300"/>
                </a:spcAft>
              </a:pPr>
              <a:r>
                <a:rPr lang="en-GB" sz="900" dirty="0" smtClean="0">
                  <a:solidFill>
                    <a:schemeClr val="bg1"/>
                  </a:solidFill>
                  <a:latin typeface="Bariol Regular" panose="02000506040000020003" pitchFamily="50" charset="0"/>
                </a:rPr>
                <a:t>PO Box 62, Ruthin, LL15 9AZ</a:t>
              </a:r>
            </a:p>
            <a:p>
              <a:pPr algn="r">
                <a:spcAft>
                  <a:spcPts val="300"/>
                </a:spcAft>
              </a:pPr>
              <a:r>
                <a:rPr lang="en-GB" sz="900" dirty="0" smtClean="0">
                  <a:solidFill>
                    <a:srgbClr val="DDC83A"/>
                  </a:solidFill>
                  <a:latin typeface="Bariol Regular" panose="02000506040000020003" pitchFamily="50" charset="0"/>
                </a:rPr>
                <a:t>www.denbighshirehousing.co.uk</a:t>
              </a:r>
              <a:endParaRPr lang="en-GB" sz="900" dirty="0">
                <a:solidFill>
                  <a:srgbClr val="DDC83A"/>
                </a:solidFill>
                <a:latin typeface="Bariol Regular" panose="02000506040000020003" pitchFamily="50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0" y="8705203"/>
            <a:ext cx="6922817" cy="63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entury Gothic" panose="020B0502020202020204" pitchFamily="34" charset="0"/>
              </a:rPr>
              <a:t>YMWADIAD</a:t>
            </a:r>
            <a:endParaRPr lang="en-GB" sz="1000" dirty="0" smtClean="0">
              <a:latin typeface="Century Gothic" panose="020B0502020202020204" pitchFamily="34" charset="0"/>
            </a:endParaRPr>
          </a:p>
          <a:p>
            <a:r>
              <a:rPr lang="en-GB" sz="800" dirty="0" err="1" smtClean="0">
                <a:latin typeface="Century Gothic" panose="020B0502020202020204" pitchFamily="34" charset="0"/>
              </a:rPr>
              <a:t>Mae’r</a:t>
            </a:r>
            <a:r>
              <a:rPr lang="en-GB" sz="800" dirty="0" smtClean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wybodaeth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yn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gywir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adeg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argraffu</a:t>
            </a:r>
            <a:r>
              <a:rPr lang="en-GB" sz="800" dirty="0">
                <a:latin typeface="Century Gothic" panose="020B0502020202020204" pitchFamily="34" charset="0"/>
              </a:rPr>
              <a:t> a </a:t>
            </a:r>
            <a:r>
              <a:rPr lang="en-GB" sz="800" dirty="0" err="1">
                <a:latin typeface="Century Gothic" panose="020B0502020202020204" pitchFamily="34" charset="0"/>
              </a:rPr>
              <a:t>chyhoeddi</a:t>
            </a:r>
            <a:r>
              <a:rPr lang="en-GB" sz="800" dirty="0">
                <a:latin typeface="Century Gothic" panose="020B0502020202020204" pitchFamily="34" charset="0"/>
              </a:rPr>
              <a:t> a </a:t>
            </a:r>
            <a:r>
              <a:rPr lang="en-GB" sz="800" dirty="0" err="1">
                <a:latin typeface="Century Gothic" panose="020B0502020202020204" pitchFamily="34" charset="0"/>
              </a:rPr>
              <a:t>gallai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fod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yn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destun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newid</a:t>
            </a:r>
            <a:r>
              <a:rPr lang="en-GB" sz="800" dirty="0">
                <a:latin typeface="Century Gothic" panose="020B0502020202020204" pitchFamily="34" charset="0"/>
              </a:rPr>
              <a:t>. </a:t>
            </a:r>
            <a:r>
              <a:rPr lang="en-GB" sz="800" dirty="0" err="1">
                <a:latin typeface="Century Gothic" panose="020B0502020202020204" pitchFamily="34" charset="0"/>
              </a:rPr>
              <a:t>Mae'r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manylion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gyfer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arweiniad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cyffredinol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yn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unig</a:t>
            </a:r>
            <a:r>
              <a:rPr lang="en-GB" sz="800" dirty="0">
                <a:latin typeface="Century Gothic" panose="020B0502020202020204" pitchFamily="34" charset="0"/>
              </a:rPr>
              <a:t> ac </a:t>
            </a:r>
            <a:r>
              <a:rPr lang="en-GB" sz="800" dirty="0" err="1">
                <a:latin typeface="Century Gothic" panose="020B0502020202020204" pitchFamily="34" charset="0"/>
              </a:rPr>
              <a:t>fe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allant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gael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eu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diwygio</a:t>
            </a:r>
            <a:r>
              <a:rPr lang="en-GB" sz="800" dirty="0">
                <a:latin typeface="Century Gothic" panose="020B0502020202020204" pitchFamily="34" charset="0"/>
              </a:rPr>
              <a:t>. Mae Tai Sir </a:t>
            </a:r>
            <a:r>
              <a:rPr lang="en-GB" sz="800" dirty="0" err="1">
                <a:latin typeface="Century Gothic" panose="020B0502020202020204" pitchFamily="34" charset="0"/>
              </a:rPr>
              <a:t>Ddinbych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yn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cadw’r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hawl</a:t>
            </a:r>
            <a:r>
              <a:rPr lang="en-GB" sz="800" dirty="0">
                <a:latin typeface="Century Gothic" panose="020B0502020202020204" pitchFamily="34" charset="0"/>
              </a:rPr>
              <a:t> i </a:t>
            </a:r>
            <a:r>
              <a:rPr lang="en-GB" sz="800" dirty="0" err="1">
                <a:latin typeface="Century Gothic" panose="020B0502020202020204" pitchFamily="34" charset="0"/>
              </a:rPr>
              <a:t>wneud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addasiadau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i’r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wybodaeth</a:t>
            </a:r>
            <a:r>
              <a:rPr lang="en-GB" sz="800" dirty="0">
                <a:latin typeface="Century Gothic" panose="020B0502020202020204" pitchFamily="34" charset="0"/>
              </a:rPr>
              <a:t> hon </a:t>
            </a:r>
            <a:r>
              <a:rPr lang="en-GB" sz="800" dirty="0" err="1">
                <a:latin typeface="Century Gothic" panose="020B0502020202020204" pitchFamily="34" charset="0"/>
              </a:rPr>
              <a:t>heb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roi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rhybudd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ymlaen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llaw</a:t>
            </a:r>
            <a:r>
              <a:rPr lang="en-GB" sz="800" dirty="0">
                <a:latin typeface="Century Gothic" panose="020B0502020202020204" pitchFamily="34" charset="0"/>
              </a:rPr>
              <a:t>. </a:t>
            </a:r>
            <a:r>
              <a:rPr lang="en-GB" sz="800" dirty="0" err="1">
                <a:latin typeface="Century Gothic" panose="020B0502020202020204" pitchFamily="34" charset="0"/>
              </a:rPr>
              <a:t>Cynghorir</a:t>
            </a:r>
            <a:r>
              <a:rPr lang="en-GB" sz="800" dirty="0">
                <a:latin typeface="Century Gothic" panose="020B0502020202020204" pitchFamily="34" charset="0"/>
              </a:rPr>
              <a:t> chi i </a:t>
            </a:r>
            <a:r>
              <a:rPr lang="en-GB" sz="800" dirty="0" err="1">
                <a:latin typeface="Century Gothic" panose="020B0502020202020204" pitchFamily="34" charset="0"/>
              </a:rPr>
              <a:t>wirio’r</a:t>
            </a:r>
            <a:r>
              <a:rPr lang="en-GB" sz="800" dirty="0">
                <a:latin typeface="Century Gothic" panose="020B0502020202020204" pitchFamily="34" charset="0"/>
              </a:rPr>
              <a:t> </a:t>
            </a:r>
            <a:r>
              <a:rPr lang="en-GB" sz="800" dirty="0" err="1">
                <a:latin typeface="Century Gothic" panose="020B0502020202020204" pitchFamily="34" charset="0"/>
              </a:rPr>
              <a:t>wybodaeth</a:t>
            </a:r>
            <a:r>
              <a:rPr lang="en-GB" sz="800" dirty="0">
                <a:latin typeface="Century Gothic" panose="020B0502020202020204" pitchFamily="34" charset="0"/>
              </a:rPr>
              <a:t> hon </a:t>
            </a:r>
            <a:r>
              <a:rPr lang="en-GB" sz="800" dirty="0" err="1">
                <a:latin typeface="Century Gothic" panose="020B0502020202020204" pitchFamily="34" charset="0"/>
              </a:rPr>
              <a:t>gyda</a:t>
            </a:r>
            <a:r>
              <a:rPr lang="en-GB" sz="800" dirty="0">
                <a:latin typeface="Century Gothic" panose="020B0502020202020204" pitchFamily="34" charset="0"/>
              </a:rPr>
              <a:t> Thai Sir </a:t>
            </a:r>
            <a:r>
              <a:rPr lang="en-GB" sz="800" dirty="0" err="1">
                <a:latin typeface="Century Gothic" panose="020B0502020202020204" pitchFamily="34" charset="0"/>
              </a:rPr>
              <a:t>Ddinbych</a:t>
            </a:r>
            <a:r>
              <a:rPr lang="en-GB" sz="800" dirty="0">
                <a:latin typeface="Century Gothic" panose="020B0502020202020204" pitchFamily="34" charset="0"/>
              </a:rPr>
              <a:t>..</a:t>
            </a:r>
            <a:endParaRPr lang="en-GB" sz="800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5188" y="804919"/>
            <a:ext cx="3869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GB" sz="2400" dirty="0" err="1" smtClean="0">
                <a:solidFill>
                  <a:schemeClr val="bg1"/>
                </a:solidFill>
                <a:latin typeface="Bariol Regular" panose="02000506040000020003" pitchFamily="50" charset="0"/>
              </a:rPr>
              <a:t>Cyfyngiadau</a:t>
            </a:r>
            <a:r>
              <a:rPr lang="en-GB" sz="2400" dirty="0" smtClean="0">
                <a:solidFill>
                  <a:schemeClr val="bg1"/>
                </a:solidFill>
                <a:latin typeface="Bariol Regular" panose="02000506040000020003" pitchFamily="50" charset="0"/>
              </a:rPr>
              <a:t> </a:t>
            </a:r>
            <a:r>
              <a:rPr lang="en-GB" sz="2400" dirty="0" err="1">
                <a:solidFill>
                  <a:schemeClr val="bg1"/>
                </a:solidFill>
                <a:latin typeface="Bariol Regular" panose="02000506040000020003" pitchFamily="50" charset="0"/>
              </a:rPr>
              <a:t>Ychwanegol</a:t>
            </a:r>
            <a:endParaRPr lang="en-GB" sz="2400" dirty="0" smtClean="0">
              <a:solidFill>
                <a:schemeClr val="bg1"/>
              </a:solidFill>
              <a:latin typeface="Bariol Regular" panose="0200050604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68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2293AAA4948C4F9A51F607000F1D92" ma:contentTypeVersion="20" ma:contentTypeDescription="Create a new document." ma:contentTypeScope="" ma:versionID="0ccc1c15e4b2104a7fa42d0d8e815633">
  <xsd:schema xmlns:xsd="http://www.w3.org/2001/XMLSchema" xmlns:xs="http://www.w3.org/2001/XMLSchema" xmlns:p="http://schemas.microsoft.com/office/2006/metadata/properties" xmlns:ns1="http://schemas.microsoft.com/sharepoint/v3" xmlns:ns2="af67b26a-11d2-445a-993a-b18edee51a7b" xmlns:ns3="9aa10b6f-dba7-4a70-b60d-b8349a4e6829" targetNamespace="http://schemas.microsoft.com/office/2006/metadata/properties" ma:root="true" ma:fieldsID="3a9e68cc480283664ef4f70cbe9ef406" ns1:_="" ns2:_="" ns3:_="">
    <xsd:import namespace="http://schemas.microsoft.com/sharepoint/v3"/>
    <xsd:import namespace="af67b26a-11d2-445a-993a-b18edee51a7b"/>
    <xsd:import namespace="9aa10b6f-dba7-4a70-b60d-b8349a4e68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67b26a-11d2-445a-993a-b18edee51a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69e6b6e-39f5-493d-b45f-9ab228ab4d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a10b6f-dba7-4a70-b60d-b8349a4e682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9d2f5ca-a658-4a31-832e-fc96eabb6f9b}" ma:internalName="TaxCatchAll" ma:showField="CatchAllData" ma:web="9aa10b6f-dba7-4a70-b60d-b8349a4e68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9aa10b6f-dba7-4a70-b60d-b8349a4e6829" xsi:nil="true"/>
    <_ip_UnifiedCompliancePolicyProperties xmlns="http://schemas.microsoft.com/sharepoint/v3" xsi:nil="true"/>
    <lcf76f155ced4ddcb4097134ff3c332f xmlns="af67b26a-11d2-445a-993a-b18edee51a7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6F4559-C499-4F57-A257-172669AA1062}"/>
</file>

<file path=customXml/itemProps2.xml><?xml version="1.0" encoding="utf-8"?>
<ds:datastoreItem xmlns:ds="http://schemas.openxmlformats.org/officeDocument/2006/customXml" ds:itemID="{FF025824-D170-4626-AF0C-5B8026CA37ED}"/>
</file>

<file path=customXml/itemProps3.xml><?xml version="1.0" encoding="utf-8"?>
<ds:datastoreItem xmlns:ds="http://schemas.openxmlformats.org/officeDocument/2006/customXml" ds:itemID="{B932B5F8-0435-4114-ACFA-E64F8EEE636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</TotalTime>
  <Words>371</Words>
  <Application>Microsoft Office PowerPoint</Application>
  <PresentationFormat>A4 Paper (210x297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Bariol Regular</vt:lpstr>
      <vt:lpstr>Calibri</vt:lpstr>
      <vt:lpstr>Calibri Light</vt:lpstr>
      <vt:lpstr>Century Gothic</vt:lpstr>
      <vt:lpstr>Office Theme</vt:lpstr>
      <vt:lpstr>PowerPoint Presentation</vt:lpstr>
    </vt:vector>
  </TitlesOfParts>
  <Company>Denbighshire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Vicki Shenton</dc:creator>
  <cp:lastModifiedBy>Mark Dixon</cp:lastModifiedBy>
  <cp:revision>64</cp:revision>
  <cp:lastPrinted>2019-08-20T08:33:15Z</cp:lastPrinted>
  <dcterms:created xsi:type="dcterms:W3CDTF">2019-07-04T10:52:44Z</dcterms:created>
  <dcterms:modified xsi:type="dcterms:W3CDTF">2020-08-27T09:20:39Z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0x010100B02293AAA4948C4F9A51F607000F1D92</vt:lpwstr>
  </property>
</Properties>
</file>