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ABE3"/>
    <a:srgbClr val="DDC83A"/>
    <a:srgbClr val="4438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p:scale>
          <a:sx n="100" d="100"/>
          <a:sy n="100" d="100"/>
        </p:scale>
        <p:origin x="11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4498A8E-1F42-4EE3-8FAC-3A50CB296FDD}" type="datetimeFigureOut">
              <a:rPr lang="en-GB" smtClean="0"/>
              <a:t>19/08/2020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2847201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498A8E-1F42-4EE3-8FAC-3A50CB296FDD}" type="datetimeFigureOut">
              <a:rPr lang="en-GB" smtClean="0"/>
              <a:t>19/08/2020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209055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498A8E-1F42-4EE3-8FAC-3A50CB296FDD}" type="datetimeFigureOut">
              <a:rPr lang="en-GB" smtClean="0"/>
              <a:t>19/08/2020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281422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4498A8E-1F42-4EE3-8FAC-3A50CB296FDD}" type="datetimeFigureOut">
              <a:rPr lang="en-GB" smtClean="0"/>
              <a:t>19/08/2020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1592443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4498A8E-1F42-4EE3-8FAC-3A50CB296FDD}" type="datetimeFigureOut">
              <a:rPr lang="en-GB" smtClean="0"/>
              <a:t>19/08/2020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2066499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498A8E-1F42-4EE3-8FAC-3A50CB296FDD}" type="datetimeFigureOut">
              <a:rPr lang="en-GB" smtClean="0"/>
              <a:t>19/08/2020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3511989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4498A8E-1F42-4EE3-8FAC-3A50CB296FDD}" type="datetimeFigureOut">
              <a:rPr lang="en-GB" smtClean="0"/>
              <a:t>19/08/2020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355058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4498A8E-1F42-4EE3-8FAC-3A50CB296FDD}" type="datetimeFigureOut">
              <a:rPr lang="en-GB" smtClean="0"/>
              <a:t>19/08/2020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498914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98A8E-1F42-4EE3-8FAC-3A50CB296FDD}" type="datetimeFigureOut">
              <a:rPr lang="en-GB" smtClean="0"/>
              <a:t>19/08/2020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151359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4498A8E-1F42-4EE3-8FAC-3A50CB296FDD}" type="datetimeFigureOut">
              <a:rPr lang="en-GB" smtClean="0"/>
              <a:t>19/08/2020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3400069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4498A8E-1F42-4EE3-8FAC-3A50CB296FDD}" type="datetimeFigureOut">
              <a:rPr lang="en-GB" smtClean="0"/>
              <a:t>19/08/2020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E11BB-7F37-4115-8952-5E828E185412}" type="slidenum">
              <a:rPr lang="en-GB" smtClean="0"/>
              <a:t>‹#›</a:t>
            </a:fld>
            <a:endParaRPr lang="en-GB"/>
          </a:p>
        </p:txBody>
      </p:sp>
    </p:spTree>
    <p:extLst>
      <p:ext uri="{BB962C8B-B14F-4D97-AF65-F5344CB8AC3E}">
        <p14:creationId xmlns:p14="http://schemas.microsoft.com/office/powerpoint/2010/main" val="3717869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4498A8E-1F42-4EE3-8FAC-3A50CB296FDD}" type="datetimeFigureOut">
              <a:rPr lang="en-GB" smtClean="0"/>
              <a:t>19/08/2020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1EE11BB-7F37-4115-8952-5E828E185412}" type="slidenum">
              <a:rPr lang="en-GB" smtClean="0"/>
              <a:t>‹#›</a:t>
            </a:fld>
            <a:endParaRPr lang="en-GB"/>
          </a:p>
        </p:txBody>
      </p:sp>
    </p:spTree>
    <p:extLst>
      <p:ext uri="{BB962C8B-B14F-4D97-AF65-F5344CB8AC3E}">
        <p14:creationId xmlns:p14="http://schemas.microsoft.com/office/powerpoint/2010/main" val="34268492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5188" y="1730375"/>
            <a:ext cx="6381352" cy="6126292"/>
          </a:xfrm>
          <a:prstGeom prst="rect">
            <a:avLst/>
          </a:prstGeom>
          <a:noFill/>
        </p:spPr>
        <p:txBody>
          <a:bodyPr wrap="square" rtlCol="0">
            <a:spAutoFit/>
          </a:bodyPr>
          <a:lstStyle/>
          <a:p>
            <a:pPr>
              <a:lnSpc>
                <a:spcPct val="108000"/>
              </a:lnSpc>
              <a:spcAft>
                <a:spcPts val="800"/>
              </a:spcAft>
            </a:pPr>
            <a:r>
              <a:rPr lang="en-GB" sz="1400" b="1" dirty="0">
                <a:solidFill>
                  <a:srgbClr val="443869"/>
                </a:solidFill>
                <a:latin typeface="Bariol Regular" panose="02000506040000020003" pitchFamily="50" charset="0"/>
              </a:rPr>
              <a:t>1 &amp; 3 Trem </a:t>
            </a:r>
            <a:r>
              <a:rPr lang="en-GB" sz="1400" b="1" dirty="0" smtClean="0">
                <a:solidFill>
                  <a:srgbClr val="443869"/>
                </a:solidFill>
                <a:latin typeface="Bariol Regular" panose="02000506040000020003" pitchFamily="50" charset="0"/>
              </a:rPr>
              <a:t>Rhaeadr and 27</a:t>
            </a:r>
            <a:r>
              <a:rPr lang="en-GB" sz="1400" b="1" dirty="0">
                <a:solidFill>
                  <a:srgbClr val="443869"/>
                </a:solidFill>
                <a:latin typeface="Bariol Regular" panose="02000506040000020003" pitchFamily="50" charset="0"/>
              </a:rPr>
              <a:t>, 29, 31, 33 Maes </a:t>
            </a:r>
            <a:r>
              <a:rPr lang="en-GB" sz="1400" b="1" dirty="0" smtClean="0">
                <a:solidFill>
                  <a:srgbClr val="443869"/>
                </a:solidFill>
                <a:latin typeface="Bariol Regular" panose="02000506040000020003" pitchFamily="50" charset="0"/>
              </a:rPr>
              <a:t>Cwyfan</a:t>
            </a:r>
          </a:p>
          <a:p>
            <a:pPr algn="just">
              <a:lnSpc>
                <a:spcPct val="108000"/>
              </a:lnSpc>
              <a:spcAft>
                <a:spcPts val="800"/>
              </a:spcAft>
            </a:pPr>
            <a:r>
              <a:rPr lang="en-GB" sz="1100" dirty="0" smtClean="0">
                <a:latin typeface="Century Gothic" panose="020B0502020202020204" pitchFamily="34" charset="0"/>
              </a:rPr>
              <a:t>Our homes </a:t>
            </a:r>
            <a:r>
              <a:rPr lang="en-GB" sz="1100" dirty="0">
                <a:latin typeface="Century Gothic" panose="020B0502020202020204" pitchFamily="34" charset="0"/>
              </a:rPr>
              <a:t>at Trem Rhaeadr and Maes </a:t>
            </a:r>
            <a:r>
              <a:rPr lang="en-GB" sz="1100" dirty="0" smtClean="0">
                <a:latin typeface="Century Gothic" panose="020B0502020202020204" pitchFamily="34" charset="0"/>
              </a:rPr>
              <a:t>Cwyfan, Dyserth </a:t>
            </a:r>
            <a:r>
              <a:rPr lang="en-GB" sz="1100" dirty="0">
                <a:latin typeface="Century Gothic" panose="020B0502020202020204" pitchFamily="34" charset="0"/>
              </a:rPr>
              <a:t>have been built on a new </a:t>
            </a:r>
            <a:r>
              <a:rPr lang="en-GB" sz="1100" dirty="0" smtClean="0">
                <a:latin typeface="Century Gothic" panose="020B0502020202020204" pitchFamily="34" charset="0"/>
              </a:rPr>
              <a:t>development. The </a:t>
            </a:r>
            <a:r>
              <a:rPr lang="en-GB" sz="1100" dirty="0">
                <a:latin typeface="Century Gothic" panose="020B0502020202020204" pitchFamily="34" charset="0"/>
              </a:rPr>
              <a:t>developer has introduced some additional restrictions </a:t>
            </a:r>
            <a:r>
              <a:rPr lang="en-GB" sz="1100" dirty="0" smtClean="0">
                <a:latin typeface="Century Gothic" panose="020B0502020202020204" pitchFamily="34" charset="0"/>
              </a:rPr>
              <a:t>to </a:t>
            </a:r>
            <a:r>
              <a:rPr lang="en-GB" sz="1100">
                <a:latin typeface="Century Gothic" panose="020B0502020202020204" pitchFamily="34" charset="0"/>
              </a:rPr>
              <a:t>maintain </a:t>
            </a:r>
            <a:r>
              <a:rPr lang="en-GB" sz="1100" smtClean="0">
                <a:latin typeface="Century Gothic" panose="020B0502020202020204" pitchFamily="34" charset="0"/>
              </a:rPr>
              <a:t>its</a:t>
            </a:r>
            <a:r>
              <a:rPr lang="en-GB" sz="1100" smtClean="0">
                <a:latin typeface="Century Gothic" panose="020B0502020202020204" pitchFamily="34" charset="0"/>
              </a:rPr>
              <a:t> </a:t>
            </a:r>
            <a:r>
              <a:rPr lang="en-GB" sz="1100" dirty="0" smtClean="0">
                <a:latin typeface="Century Gothic" panose="020B0502020202020204" pitchFamily="34" charset="0"/>
              </a:rPr>
              <a:t>appearance. </a:t>
            </a:r>
            <a:endParaRPr lang="en-GB" sz="1100" dirty="0" smtClean="0">
              <a:latin typeface="Century Gothic" panose="020B0502020202020204" pitchFamily="34" charset="0"/>
            </a:endParaRPr>
          </a:p>
          <a:p>
            <a:pPr algn="just">
              <a:lnSpc>
                <a:spcPct val="108000"/>
              </a:lnSpc>
              <a:spcAft>
                <a:spcPts val="800"/>
              </a:spcAft>
            </a:pPr>
            <a:r>
              <a:rPr lang="en-GB" sz="1100" dirty="0" smtClean="0">
                <a:latin typeface="Century Gothic" panose="020B0502020202020204" pitchFamily="34" charset="0"/>
              </a:rPr>
              <a:t>Please see the list below for the main restrictions, which will be in addition to your tenancy agreement terms and conditions. </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No </a:t>
            </a:r>
            <a:r>
              <a:rPr lang="en-GB" sz="1100" dirty="0">
                <a:latin typeface="Century Gothic" panose="020B0502020202020204" pitchFamily="34" charset="0"/>
              </a:rPr>
              <a:t>structures are to be erected on any part of the properties including the parking </a:t>
            </a:r>
            <a:r>
              <a:rPr lang="en-GB" sz="1100" dirty="0" smtClean="0">
                <a:latin typeface="Century Gothic" panose="020B0502020202020204" pitchFamily="34" charset="0"/>
              </a:rPr>
              <a:t>spaces.</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No </a:t>
            </a:r>
            <a:r>
              <a:rPr lang="en-GB" sz="1100" dirty="0">
                <a:latin typeface="Century Gothic" panose="020B0502020202020204" pitchFamily="34" charset="0"/>
              </a:rPr>
              <a:t>additional gates, gate posts, fences, screens, walls or hedges are to be erected on the </a:t>
            </a:r>
            <a:r>
              <a:rPr lang="en-GB" sz="1100" dirty="0" smtClean="0">
                <a:latin typeface="Century Gothic" panose="020B0502020202020204" pitchFamily="34" charset="0"/>
              </a:rPr>
              <a:t>properties.</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The </a:t>
            </a:r>
            <a:r>
              <a:rPr lang="en-GB" sz="1100" dirty="0">
                <a:latin typeface="Century Gothic" panose="020B0502020202020204" pitchFamily="34" charset="0"/>
              </a:rPr>
              <a:t>properties must not to be used for any type of work or business (including vehicle maintenance on a commercial basis) apart from office work at </a:t>
            </a:r>
            <a:r>
              <a:rPr lang="en-GB" sz="1100" dirty="0" smtClean="0">
                <a:latin typeface="Century Gothic" panose="020B0502020202020204" pitchFamily="34" charset="0"/>
              </a:rPr>
              <a:t>home.</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No </a:t>
            </a:r>
            <a:r>
              <a:rPr lang="en-GB" sz="1100" dirty="0">
                <a:latin typeface="Century Gothic" panose="020B0502020202020204" pitchFamily="34" charset="0"/>
              </a:rPr>
              <a:t>boats, caravans, trailers or heavy goods vehicles exceeding 1000kg in weight are to be parked at the </a:t>
            </a:r>
            <a:r>
              <a:rPr lang="en-GB" sz="1100" dirty="0" smtClean="0">
                <a:latin typeface="Century Gothic" panose="020B0502020202020204" pitchFamily="34" charset="0"/>
              </a:rPr>
              <a:t>properties.</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The </a:t>
            </a:r>
            <a:r>
              <a:rPr lang="en-GB" sz="1100" dirty="0">
                <a:latin typeface="Century Gothic" panose="020B0502020202020204" pitchFamily="34" charset="0"/>
              </a:rPr>
              <a:t>plants provided must not be removed or damaged except for </a:t>
            </a:r>
            <a:r>
              <a:rPr lang="en-GB" sz="1100" dirty="0" smtClean="0">
                <a:latin typeface="Century Gothic" panose="020B0502020202020204" pitchFamily="34" charset="0"/>
              </a:rPr>
              <a:t>maintenance reasons.</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A </a:t>
            </a:r>
            <a:r>
              <a:rPr lang="en-GB" sz="1100" dirty="0">
                <a:latin typeface="Century Gothic" panose="020B0502020202020204" pitchFamily="34" charset="0"/>
              </a:rPr>
              <a:t>reasonable number of domestic pets may be kept in the </a:t>
            </a:r>
            <a:r>
              <a:rPr lang="en-GB" sz="1100" dirty="0" smtClean="0">
                <a:latin typeface="Century Gothic" panose="020B0502020202020204" pitchFamily="34" charset="0"/>
              </a:rPr>
              <a:t>properties, </a:t>
            </a:r>
            <a:r>
              <a:rPr lang="en-GB" sz="1100" dirty="0">
                <a:latin typeface="Century Gothic" panose="020B0502020202020204" pitchFamily="34" charset="0"/>
              </a:rPr>
              <a:t>provided they cause no nuisance to other residents, and commercial breeding is not </a:t>
            </a:r>
            <a:r>
              <a:rPr lang="en-GB" sz="1100" dirty="0" smtClean="0">
                <a:latin typeface="Century Gothic" panose="020B0502020202020204" pitchFamily="34" charset="0"/>
              </a:rPr>
              <a:t>permitted.</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No </a:t>
            </a:r>
            <a:r>
              <a:rPr lang="en-GB" sz="1100" dirty="0">
                <a:latin typeface="Century Gothic" panose="020B0502020202020204" pitchFamily="34" charset="0"/>
              </a:rPr>
              <a:t>additional satellite dishes or aerials should be fitted to the front elevations of the </a:t>
            </a:r>
            <a:r>
              <a:rPr lang="en-GB" sz="1100" dirty="0" smtClean="0">
                <a:latin typeface="Century Gothic" panose="020B0502020202020204" pitchFamily="34" charset="0"/>
              </a:rPr>
              <a:t>properties.</a:t>
            </a:r>
          </a:p>
          <a:p>
            <a:pPr marL="171450" indent="-171450">
              <a:lnSpc>
                <a:spcPct val="108000"/>
              </a:lnSpc>
              <a:spcAft>
                <a:spcPts val="800"/>
              </a:spcAft>
              <a:buFont typeface="Arial" panose="020B0604020202020204" pitchFamily="34" charset="0"/>
              <a:buChar char="•"/>
            </a:pPr>
            <a:r>
              <a:rPr lang="en-GB" sz="1100" dirty="0" smtClean="0">
                <a:latin typeface="Century Gothic" panose="020B0502020202020204" pitchFamily="34" charset="0"/>
              </a:rPr>
              <a:t>Washing </a:t>
            </a:r>
            <a:r>
              <a:rPr lang="en-GB" sz="1100" dirty="0">
                <a:latin typeface="Century Gothic" panose="020B0502020202020204" pitchFamily="34" charset="0"/>
              </a:rPr>
              <a:t>should not be hung out to dry in the front of the properties, and goods or waste bins should not be stored in locations which are visible from other parts of the development other than on collection day</a:t>
            </a:r>
            <a:r>
              <a:rPr lang="en-GB" sz="1100" dirty="0" smtClean="0">
                <a:latin typeface="Century Gothic" panose="020B0502020202020204" pitchFamily="34" charset="0"/>
              </a:rPr>
              <a:t>.</a:t>
            </a:r>
          </a:p>
          <a:p>
            <a:pPr>
              <a:lnSpc>
                <a:spcPct val="108000"/>
              </a:lnSpc>
              <a:spcAft>
                <a:spcPts val="800"/>
              </a:spcAft>
            </a:pPr>
            <a:r>
              <a:rPr lang="en-GB" sz="1100" dirty="0" smtClean="0">
                <a:latin typeface="Century Gothic" panose="020B0502020202020204" pitchFamily="34" charset="0"/>
              </a:rPr>
              <a:t>For more information about these restrictions and our terms and conditions, please contact us on 01824 706000 or housing@denbighshire.gov.uk.</a:t>
            </a:r>
            <a:endParaRPr lang="en-GB" sz="1100" dirty="0">
              <a:latin typeface="Century Gothic" panose="020B0502020202020204" pitchFamily="34" charset="0"/>
            </a:endParaRPr>
          </a:p>
          <a:p>
            <a:pPr>
              <a:lnSpc>
                <a:spcPct val="108000"/>
              </a:lnSpc>
              <a:spcAft>
                <a:spcPts val="800"/>
              </a:spcAft>
            </a:pPr>
            <a:endParaRPr lang="en-GB" sz="1100" dirty="0" smtClean="0">
              <a:latin typeface="Century Gothic" panose="020B0502020202020204" pitchFamily="34" charset="0"/>
            </a:endParaRPr>
          </a:p>
        </p:txBody>
      </p:sp>
      <p:pic>
        <p:nvPicPr>
          <p:cNvPr id="5" name="Picture 4"/>
          <p:cNvPicPr>
            <a:picLocks noChangeAspect="1"/>
          </p:cNvPicPr>
          <p:nvPr/>
        </p:nvPicPr>
        <p:blipFill>
          <a:blip r:embed="rId2"/>
          <a:stretch>
            <a:fillRect/>
          </a:stretch>
        </p:blipFill>
        <p:spPr>
          <a:xfrm>
            <a:off x="1" y="0"/>
            <a:ext cx="6858000" cy="1549400"/>
          </a:xfrm>
          <a:prstGeom prst="rect">
            <a:avLst/>
          </a:prstGeom>
        </p:spPr>
      </p:pic>
      <p:sp>
        <p:nvSpPr>
          <p:cNvPr id="6" name="Rectangle 5"/>
          <p:cNvSpPr/>
          <p:nvPr/>
        </p:nvSpPr>
        <p:spPr>
          <a:xfrm>
            <a:off x="225188" y="859809"/>
            <a:ext cx="2654490" cy="498143"/>
          </a:xfrm>
          <a:prstGeom prst="rect">
            <a:avLst/>
          </a:prstGeom>
          <a:solidFill>
            <a:srgbClr val="29ABE3"/>
          </a:solidFill>
          <a:ln>
            <a:solidFill>
              <a:srgbClr val="29AB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a:off x="2581275" y="180975"/>
            <a:ext cx="1647825" cy="593725"/>
          </a:xfrm>
          <a:prstGeom prst="rect">
            <a:avLst/>
          </a:prstGeom>
          <a:solidFill>
            <a:srgbClr val="29ABE3"/>
          </a:solidFill>
          <a:ln>
            <a:solidFill>
              <a:srgbClr val="29AB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04767" y="39135"/>
            <a:ext cx="327537" cy="338344"/>
          </a:xfrm>
          <a:prstGeom prst="rect">
            <a:avLst/>
          </a:prstGeom>
        </p:spPr>
      </p:pic>
      <p:pic>
        <p:nvPicPr>
          <p:cNvPr id="3" name="Picture 2"/>
          <p:cNvPicPr>
            <a:picLocks noChangeAspect="1"/>
          </p:cNvPicPr>
          <p:nvPr/>
        </p:nvPicPr>
        <p:blipFill>
          <a:blip r:embed="rId4"/>
          <a:stretch>
            <a:fillRect/>
          </a:stretch>
        </p:blipFill>
        <p:spPr>
          <a:xfrm rot="5400000">
            <a:off x="4807325" y="368388"/>
            <a:ext cx="163387" cy="168264"/>
          </a:xfrm>
          <a:prstGeom prst="rect">
            <a:avLst/>
          </a:prstGeom>
        </p:spPr>
      </p:pic>
      <p:pic>
        <p:nvPicPr>
          <p:cNvPr id="4" name="Picture 3"/>
          <p:cNvPicPr>
            <a:picLocks noChangeAspect="1"/>
          </p:cNvPicPr>
          <p:nvPr/>
        </p:nvPicPr>
        <p:blipFill>
          <a:blip r:embed="rId5"/>
          <a:stretch>
            <a:fillRect/>
          </a:stretch>
        </p:blipFill>
        <p:spPr>
          <a:xfrm>
            <a:off x="4135368" y="405573"/>
            <a:ext cx="360902" cy="343757"/>
          </a:xfrm>
          <a:prstGeom prst="rect">
            <a:avLst/>
          </a:prstGeom>
        </p:spPr>
      </p:pic>
      <p:grpSp>
        <p:nvGrpSpPr>
          <p:cNvPr id="12" name="Group 11"/>
          <p:cNvGrpSpPr/>
          <p:nvPr/>
        </p:nvGrpSpPr>
        <p:grpSpPr>
          <a:xfrm>
            <a:off x="0" y="9331632"/>
            <a:ext cx="6858000" cy="592257"/>
            <a:chOff x="0" y="9331632"/>
            <a:chExt cx="6858000" cy="592257"/>
          </a:xfrm>
        </p:grpSpPr>
        <p:pic>
          <p:nvPicPr>
            <p:cNvPr id="31" name="Picture 30"/>
            <p:cNvPicPr>
              <a:picLocks noChangeAspect="1"/>
            </p:cNvPicPr>
            <p:nvPr/>
          </p:nvPicPr>
          <p:blipFill>
            <a:blip r:embed="rId6"/>
            <a:stretch>
              <a:fillRect/>
            </a:stretch>
          </p:blipFill>
          <p:spPr>
            <a:xfrm>
              <a:off x="0" y="9331632"/>
              <a:ext cx="6858000" cy="592257"/>
            </a:xfrm>
            <a:prstGeom prst="rect">
              <a:avLst/>
            </a:prstGeom>
          </p:spPr>
        </p:pic>
        <p:sp>
          <p:nvSpPr>
            <p:cNvPr id="10" name="TextBox 9"/>
            <p:cNvSpPr txBox="1"/>
            <p:nvPr/>
          </p:nvSpPr>
          <p:spPr>
            <a:xfrm>
              <a:off x="3429000" y="9348935"/>
              <a:ext cx="1694695" cy="546303"/>
            </a:xfrm>
            <a:prstGeom prst="rect">
              <a:avLst/>
            </a:prstGeom>
            <a:noFill/>
          </p:spPr>
          <p:txBody>
            <a:bodyPr wrap="none" rtlCol="0">
              <a:spAutoFit/>
            </a:bodyPr>
            <a:lstStyle/>
            <a:p>
              <a:pPr algn="r"/>
              <a:r>
                <a:rPr lang="en-GB" sz="900" dirty="0" smtClean="0">
                  <a:solidFill>
                    <a:schemeClr val="bg1"/>
                  </a:solidFill>
                  <a:latin typeface="Bariol Regular" panose="02000506040000020003" pitchFamily="50" charset="0"/>
                </a:rPr>
                <a:t>Tai Sir Ddinbych</a:t>
              </a:r>
            </a:p>
            <a:p>
              <a:pPr algn="r">
                <a:spcAft>
                  <a:spcPts val="300"/>
                </a:spcAft>
              </a:pPr>
              <a:r>
                <a:rPr lang="en-GB" sz="900" dirty="0" smtClean="0">
                  <a:solidFill>
                    <a:schemeClr val="bg1"/>
                  </a:solidFill>
                  <a:latin typeface="Bariol Regular" panose="02000506040000020003" pitchFamily="50" charset="0"/>
                </a:rPr>
                <a:t>Blwch PO 62, Rhuthun, LL15 9AZ</a:t>
              </a:r>
            </a:p>
            <a:p>
              <a:pPr algn="r">
                <a:spcAft>
                  <a:spcPts val="300"/>
                </a:spcAft>
              </a:pPr>
              <a:r>
                <a:rPr lang="en-GB" sz="900" dirty="0" smtClean="0">
                  <a:solidFill>
                    <a:srgbClr val="DDC83A"/>
                  </a:solidFill>
                  <a:latin typeface="Bariol Regular" panose="02000506040000020003" pitchFamily="50" charset="0"/>
                </a:rPr>
                <a:t>www.taisriddinbych.co.uk</a:t>
              </a:r>
              <a:endParaRPr lang="en-GB" sz="900" dirty="0">
                <a:solidFill>
                  <a:srgbClr val="DDC83A"/>
                </a:solidFill>
                <a:latin typeface="Bariol Regular" panose="02000506040000020003" pitchFamily="50" charset="0"/>
              </a:endParaRPr>
            </a:p>
          </p:txBody>
        </p:sp>
        <p:sp>
          <p:nvSpPr>
            <p:cNvPr id="25" name="TextBox 24"/>
            <p:cNvSpPr txBox="1"/>
            <p:nvPr/>
          </p:nvSpPr>
          <p:spPr>
            <a:xfrm>
              <a:off x="5123695" y="9357813"/>
              <a:ext cx="1616148" cy="546303"/>
            </a:xfrm>
            <a:prstGeom prst="rect">
              <a:avLst/>
            </a:prstGeom>
            <a:solidFill>
              <a:srgbClr val="29ABE3"/>
            </a:solidFill>
          </p:spPr>
          <p:txBody>
            <a:bodyPr wrap="none" rtlCol="0">
              <a:spAutoFit/>
            </a:bodyPr>
            <a:lstStyle/>
            <a:p>
              <a:pPr algn="r"/>
              <a:r>
                <a:rPr lang="en-GB" sz="900" dirty="0" smtClean="0">
                  <a:solidFill>
                    <a:schemeClr val="bg1"/>
                  </a:solidFill>
                  <a:latin typeface="Bariol Regular" panose="02000506040000020003" pitchFamily="50" charset="0"/>
                </a:rPr>
                <a:t>Denbighshire Housing</a:t>
              </a:r>
            </a:p>
            <a:p>
              <a:pPr algn="r">
                <a:spcAft>
                  <a:spcPts val="300"/>
                </a:spcAft>
              </a:pPr>
              <a:r>
                <a:rPr lang="en-GB" sz="900" dirty="0" smtClean="0">
                  <a:solidFill>
                    <a:schemeClr val="bg1"/>
                  </a:solidFill>
                  <a:latin typeface="Bariol Regular" panose="02000506040000020003" pitchFamily="50" charset="0"/>
                </a:rPr>
                <a:t>PO Box 62, Ruthin, LL15 9AZ</a:t>
              </a:r>
            </a:p>
            <a:p>
              <a:pPr algn="r">
                <a:spcAft>
                  <a:spcPts val="300"/>
                </a:spcAft>
              </a:pPr>
              <a:r>
                <a:rPr lang="en-GB" sz="900" dirty="0" smtClean="0">
                  <a:solidFill>
                    <a:srgbClr val="DDC83A"/>
                  </a:solidFill>
                  <a:latin typeface="Bariol Regular" panose="02000506040000020003" pitchFamily="50" charset="0"/>
                </a:rPr>
                <a:t>www.denbighshirehousing.co.uk</a:t>
              </a:r>
              <a:endParaRPr lang="en-GB" sz="900" dirty="0">
                <a:solidFill>
                  <a:srgbClr val="DDC83A"/>
                </a:solidFill>
                <a:latin typeface="Bariol Regular" panose="02000506040000020003" pitchFamily="50" charset="0"/>
              </a:endParaRPr>
            </a:p>
          </p:txBody>
        </p:sp>
      </p:grpSp>
      <p:sp>
        <p:nvSpPr>
          <p:cNvPr id="23" name="TextBox 22"/>
          <p:cNvSpPr txBox="1"/>
          <p:nvPr/>
        </p:nvSpPr>
        <p:spPr>
          <a:xfrm>
            <a:off x="150543" y="8713609"/>
            <a:ext cx="6857999" cy="615553"/>
          </a:xfrm>
          <a:prstGeom prst="rect">
            <a:avLst/>
          </a:prstGeom>
          <a:noFill/>
        </p:spPr>
        <p:txBody>
          <a:bodyPr wrap="square" rtlCol="0">
            <a:spAutoFit/>
          </a:bodyPr>
          <a:lstStyle/>
          <a:p>
            <a:r>
              <a:rPr lang="en-GB" sz="1000" dirty="0" smtClean="0">
                <a:latin typeface="Century Gothic" panose="020B0502020202020204" pitchFamily="34" charset="0"/>
              </a:rPr>
              <a:t>DISCLAIMER</a:t>
            </a:r>
          </a:p>
          <a:p>
            <a:r>
              <a:rPr lang="en-GB" sz="800" dirty="0" smtClean="0">
                <a:latin typeface="Century Gothic" panose="020B0502020202020204" pitchFamily="34" charset="0"/>
              </a:rPr>
              <a:t>Information is correct at the time of print and publication and could be subject to change.  Details are for general guidance only and may be amended.  Denbighshire Housing reserve the right to make alterations to this information without prior notice.  You are advised to check this information with Denbighshire Housing.</a:t>
            </a:r>
            <a:endParaRPr lang="en-GB" sz="800" dirty="0">
              <a:latin typeface="Century Gothic" panose="020B0502020202020204" pitchFamily="34" charset="0"/>
            </a:endParaRPr>
          </a:p>
        </p:txBody>
      </p:sp>
      <p:sp>
        <p:nvSpPr>
          <p:cNvPr id="7" name="TextBox 6"/>
          <p:cNvSpPr txBox="1"/>
          <p:nvPr/>
        </p:nvSpPr>
        <p:spPr>
          <a:xfrm>
            <a:off x="225188" y="804919"/>
            <a:ext cx="3869140" cy="461665"/>
          </a:xfrm>
          <a:prstGeom prst="rect">
            <a:avLst/>
          </a:prstGeom>
          <a:noFill/>
        </p:spPr>
        <p:txBody>
          <a:bodyPr wrap="square" rtlCol="0">
            <a:spAutoFit/>
          </a:bodyPr>
          <a:lstStyle/>
          <a:p>
            <a:pPr>
              <a:spcAft>
                <a:spcPts val="800"/>
              </a:spcAft>
            </a:pPr>
            <a:r>
              <a:rPr lang="en-GB" sz="2400" dirty="0" smtClean="0">
                <a:solidFill>
                  <a:schemeClr val="bg1"/>
                </a:solidFill>
                <a:latin typeface="Bariol Regular" panose="02000506040000020003" pitchFamily="50" charset="0"/>
              </a:rPr>
              <a:t>Additional Restrictions</a:t>
            </a:r>
          </a:p>
        </p:txBody>
      </p:sp>
    </p:spTree>
    <p:extLst>
      <p:ext uri="{BB962C8B-B14F-4D97-AF65-F5344CB8AC3E}">
        <p14:creationId xmlns:p14="http://schemas.microsoft.com/office/powerpoint/2010/main" val="37951689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2293AAA4948C4F9A51F607000F1D92" ma:contentTypeVersion="20" ma:contentTypeDescription="Create a new document." ma:contentTypeScope="" ma:versionID="0ccc1c15e4b2104a7fa42d0d8e815633">
  <xsd:schema xmlns:xsd="http://www.w3.org/2001/XMLSchema" xmlns:xs="http://www.w3.org/2001/XMLSchema" xmlns:p="http://schemas.microsoft.com/office/2006/metadata/properties" xmlns:ns1="http://schemas.microsoft.com/sharepoint/v3" xmlns:ns2="af67b26a-11d2-445a-993a-b18edee51a7b" xmlns:ns3="9aa10b6f-dba7-4a70-b60d-b8349a4e6829" targetNamespace="http://schemas.microsoft.com/office/2006/metadata/properties" ma:root="true" ma:fieldsID="3a9e68cc480283664ef4f70cbe9ef406" ns1:_="" ns2:_="" ns3:_="">
    <xsd:import namespace="http://schemas.microsoft.com/sharepoint/v3"/>
    <xsd:import namespace="af67b26a-11d2-445a-993a-b18edee51a7b"/>
    <xsd:import namespace="9aa10b6f-dba7-4a70-b60d-b8349a4e682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CR"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67b26a-11d2-445a-993a-b18edee51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69e6b6e-39f5-493d-b45f-9ab228ab4d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a10b6f-dba7-4a70-b60d-b8349a4e682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9d2f5ca-a658-4a31-832e-fc96eabb6f9b}" ma:internalName="TaxCatchAll" ma:showField="CatchAllData" ma:web="9aa10b6f-dba7-4a70-b60d-b8349a4e68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9aa10b6f-dba7-4a70-b60d-b8349a4e6829" xsi:nil="true"/>
    <_ip_UnifiedCompliancePolicyProperties xmlns="http://schemas.microsoft.com/sharepoint/v3" xsi:nil="true"/>
    <lcf76f155ced4ddcb4097134ff3c332f xmlns="af67b26a-11d2-445a-993a-b18edee51a7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ED45825-9AF4-4C7F-A0A8-553E7BC95270}"/>
</file>

<file path=customXml/itemProps2.xml><?xml version="1.0" encoding="utf-8"?>
<ds:datastoreItem xmlns:ds="http://schemas.openxmlformats.org/officeDocument/2006/customXml" ds:itemID="{8EC5361E-5C59-4743-9754-7ED8D9397009}"/>
</file>

<file path=customXml/itemProps3.xml><?xml version="1.0" encoding="utf-8"?>
<ds:datastoreItem xmlns:ds="http://schemas.openxmlformats.org/officeDocument/2006/customXml" ds:itemID="{E5F68B00-0137-46F8-9E94-0A482C28A376}"/>
</file>

<file path=docProps/app.xml><?xml version="1.0" encoding="utf-8"?>
<Properties xmlns="http://schemas.openxmlformats.org/officeDocument/2006/extended-properties" xmlns:vt="http://schemas.openxmlformats.org/officeDocument/2006/docPropsVTypes">
  <Template>Office Theme</Template>
  <TotalTime>517</TotalTime>
  <Words>361</Words>
  <Application>Microsoft Office PowerPoint</Application>
  <PresentationFormat>A4 Paper (210x297 mm)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Bariol Regular</vt:lpstr>
      <vt:lpstr>Calibri</vt:lpstr>
      <vt:lpstr>Calibri Light</vt:lpstr>
      <vt:lpstr>Century Gothic</vt:lpstr>
      <vt:lpstr>Office Theme</vt:lpstr>
      <vt:lpstr>PowerPoint Presentation</vt:lpstr>
    </vt:vector>
  </TitlesOfParts>
  <Company>Denbighshire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Shenton</dc:creator>
  <cp:lastModifiedBy>Mark Dixon</cp:lastModifiedBy>
  <cp:revision>60</cp:revision>
  <cp:lastPrinted>2019-08-20T08:33:15Z</cp:lastPrinted>
  <dcterms:created xsi:type="dcterms:W3CDTF">2019-07-04T10:52:44Z</dcterms:created>
  <dcterms:modified xsi:type="dcterms:W3CDTF">2020-08-19T15:19:07Z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0x010100B02293AAA4948C4F9A51F607000F1D92</vt:lpwstr>
  </property>
</Properties>
</file>